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4"/>
  </p:sldMasterIdLst>
  <p:notesMasterIdLst>
    <p:notesMasterId r:id="rId23"/>
  </p:notesMasterIdLst>
  <p:sldIdLst>
    <p:sldId id="256" r:id="rId5"/>
    <p:sldId id="257" r:id="rId6"/>
    <p:sldId id="259" r:id="rId7"/>
    <p:sldId id="260" r:id="rId8"/>
    <p:sldId id="296" r:id="rId9"/>
    <p:sldId id="297" r:id="rId10"/>
    <p:sldId id="298" r:id="rId11"/>
    <p:sldId id="300" r:id="rId12"/>
    <p:sldId id="292" r:id="rId13"/>
    <p:sldId id="306" r:id="rId14"/>
    <p:sldId id="308" r:id="rId15"/>
    <p:sldId id="304" r:id="rId16"/>
    <p:sldId id="263" r:id="rId17"/>
    <p:sldId id="264" r:id="rId18"/>
    <p:sldId id="265" r:id="rId19"/>
    <p:sldId id="301" r:id="rId20"/>
    <p:sldId id="307" r:id="rId21"/>
    <p:sldId id="291" r:id="rId22"/>
  </p:sldIdLst>
  <p:sldSz cx="12192000" cy="6858000"/>
  <p:notesSz cx="6858000" cy="9144000"/>
  <p:embeddedFontLst>
    <p:embeddedFont>
      <p:font typeface="Arial Black" panose="020B06040202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 Book" panose="020B0503020102020204" pitchFamily="34" charset="0"/>
      <p:regular r:id="rId30"/>
      <p:italic r:id="rId31"/>
    </p:embeddedFont>
    <p:embeddedFont>
      <p:font typeface="Helvetica Neue" panose="02000503000000020004" pitchFamily="2" charset="0"/>
      <p:regular r:id="rId32"/>
      <p:bold r:id="rId33"/>
      <p:italic r:id="rId34"/>
      <p:boldItalic r:id="rId35"/>
    </p:embeddedFont>
    <p:embeddedFont>
      <p:font typeface="Helvetica Neue Light" panose="0200040300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86"/>
    <p:restoredTop sz="96932"/>
  </p:normalViewPr>
  <p:slideViewPr>
    <p:cSldViewPr snapToGrid="0">
      <p:cViewPr varScale="1">
        <p:scale>
          <a:sx n="73" d="100"/>
          <a:sy n="73" d="100"/>
        </p:scale>
        <p:origin x="216" y="109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7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9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6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346e579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7346e57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346e579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17346e57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5b147b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455b147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17346e579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06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6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47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7346e57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68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05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863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838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40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9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0414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1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lorado.edu/rc/userservices/alloca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xsede.org/mfa" TargetMode="External"/><Relationship Id="rId4" Type="http://schemas.openxmlformats.org/officeDocument/2006/relationships/hyperlink" Target="https://portal.xsede.org/#/gue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nwi7603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Intro to </a:t>
            </a:r>
            <a:r>
              <a:rPr lang="en-US" sz="3800" b="1" dirty="0" err="1">
                <a:latin typeface="Helvetica Neue"/>
                <a:ea typeface="Helvetica Neue"/>
                <a:cs typeface="Helvetica Neue"/>
                <a:sym typeface="Helvetica Neue"/>
              </a:rPr>
              <a:t>CUmulus</a:t>
            </a: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800" dirty="0">
                <a:latin typeface="Helvetica Neue"/>
                <a:ea typeface="Helvetica Neue"/>
                <a:cs typeface="Helvetica Neue"/>
                <a:sym typeface="Helvetica Neue"/>
              </a:rPr>
              <a:t>a free Research Cloud platform for RMACC</a:t>
            </a:r>
            <a:endParaRPr sz="3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Open Access Research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238" y="1392072"/>
            <a:ext cx="10395155" cy="48522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publish and host trainings for a custom language processing tool that helps to build language databases and tools (think auto-correct) for endangered languages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A web-based dashboard where any user can load and use the tools the research team developed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</a:t>
            </a:r>
            <a:r>
              <a:rPr lang="en-US" sz="2400" dirty="0" err="1"/>
              <a:t>Jupyterhub</a:t>
            </a:r>
            <a:r>
              <a:rPr lang="en-US" sz="2400" dirty="0"/>
              <a:t> instance where they control access of users </a:t>
            </a:r>
          </a:p>
          <a:p>
            <a:pPr lvl="1"/>
            <a:r>
              <a:rPr lang="en-US" sz="2400" dirty="0"/>
              <a:t>Have an environment where researchers around the world can easily use their research tools</a:t>
            </a:r>
          </a:p>
          <a:p>
            <a:pPr lvl="1"/>
            <a:r>
              <a:rPr lang="en-US" sz="2400" dirty="0"/>
              <a:t>Collect the incoming test data and use that for future training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95807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Galaxy Server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72972"/>
            <a:ext cx="10404987" cy="4475328"/>
          </a:xfrm>
        </p:spPr>
        <p:txBody>
          <a:bodyPr>
            <a:noAutofit/>
          </a:bodyPr>
          <a:lstStyle/>
          <a:p>
            <a:r>
              <a:rPr lang="en-US" dirty="0"/>
              <a:t>Researcher wanted to create a custom Galaxy Server (web-based GUI for popular bioinformatics software)</a:t>
            </a:r>
          </a:p>
          <a:p>
            <a:r>
              <a:rPr lang="en-US" dirty="0"/>
              <a:t>Needs: </a:t>
            </a:r>
          </a:p>
          <a:p>
            <a:pPr lvl="1"/>
            <a:r>
              <a:rPr lang="en-US" dirty="0"/>
              <a:t>A way to host a website that the researchers can use to load and analyze data, create reports and schedule compute jobs</a:t>
            </a:r>
          </a:p>
          <a:p>
            <a:pPr lvl="1"/>
            <a:r>
              <a:rPr lang="en-US" dirty="0"/>
              <a:t>Persistent storage of data</a:t>
            </a:r>
          </a:p>
          <a:p>
            <a:pPr lvl="1"/>
            <a:r>
              <a:rPr lang="en-US" dirty="0"/>
              <a:t>The ability to create compute jobs on the virtual machine or send jobs to the Alpine Supercomputer</a:t>
            </a:r>
          </a:p>
          <a:p>
            <a:pPr lvl="1"/>
            <a:r>
              <a:rPr lang="en-US" dirty="0"/>
              <a:t>Run persistent jobs (multiple days long)</a:t>
            </a:r>
          </a:p>
          <a:p>
            <a:r>
              <a:rPr lang="en-US" dirty="0"/>
              <a:t>They were able to:</a:t>
            </a:r>
          </a:p>
          <a:p>
            <a:pPr lvl="1"/>
            <a:r>
              <a:rPr lang="en-US" dirty="0"/>
              <a:t>Host the website, and control access of users who can access it</a:t>
            </a:r>
          </a:p>
          <a:p>
            <a:pPr lvl="1"/>
            <a:r>
              <a:rPr lang="en-US" dirty="0"/>
              <a:t>Have the resources for persistent storage of large datasets and compute resources</a:t>
            </a:r>
          </a:p>
          <a:p>
            <a:pPr lvl="1"/>
            <a:r>
              <a:rPr lang="en-US" dirty="0"/>
              <a:t>Create an interface to send jobs to the Alpine Supercomputer, all controlled via GUI</a:t>
            </a:r>
          </a:p>
          <a:p>
            <a:pPr lvl="1"/>
            <a:r>
              <a:rPr lang="en-US" dirty="0"/>
              <a:t>Test custom tools and data pipelines that they created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53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044" y="90333"/>
            <a:ext cx="5459972" cy="1485900"/>
          </a:xfrm>
        </p:spPr>
        <p:txBody>
          <a:bodyPr>
            <a:normAutofit/>
          </a:bodyPr>
          <a:lstStyle/>
          <a:p>
            <a:r>
              <a:rPr lang="en-US" dirty="0"/>
              <a:t>Example Use Case:</a:t>
            </a:r>
            <a:br>
              <a:rPr lang="en-US" dirty="0"/>
            </a:br>
            <a:r>
              <a:rPr lang="en-US" dirty="0"/>
              <a:t>Flywheel Project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01D4B4-39C4-55AA-D09A-3D6361A4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59" y="0"/>
            <a:ext cx="619108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D223417-6B9F-D12A-61C0-937BED5BB80B}"/>
              </a:ext>
            </a:extLst>
          </p:cNvPr>
          <p:cNvSpPr txBox="1">
            <a:spLocks/>
          </p:cNvSpPr>
          <p:nvPr/>
        </p:nvSpPr>
        <p:spPr>
          <a:xfrm>
            <a:off x="7098152" y="1415845"/>
            <a:ext cx="5093755" cy="4713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500" dirty="0"/>
              <a:t>Researcher wanted to create a tool that interfaces with MRI machines in the area and pulls data to a persistent web application where they can create processing pipelines and send these to the Alpine Supercomputer</a:t>
            </a:r>
          </a:p>
          <a:p>
            <a:pPr>
              <a:buClrTx/>
            </a:pPr>
            <a:r>
              <a:rPr lang="en-US" sz="1500" dirty="0"/>
              <a:t>Needs: </a:t>
            </a:r>
          </a:p>
          <a:p>
            <a:pPr lvl="1">
              <a:buClrTx/>
            </a:pPr>
            <a:r>
              <a:rPr lang="en-US" sz="1500" dirty="0"/>
              <a:t>A web-based dashboard where users can develop processing pipelines, move data, and create compute jobs</a:t>
            </a:r>
          </a:p>
          <a:p>
            <a:pPr lvl="1">
              <a:buClrTx/>
            </a:pPr>
            <a:r>
              <a:rPr lang="en-US" sz="1500" dirty="0"/>
              <a:t>Persistent storage of data (very large datasets)</a:t>
            </a:r>
          </a:p>
          <a:p>
            <a:pPr lvl="1">
              <a:buClrTx/>
            </a:pPr>
            <a:r>
              <a:rPr lang="en-US" sz="1500" dirty="0"/>
              <a:t>Compute ability to continuously process the data </a:t>
            </a:r>
          </a:p>
          <a:p>
            <a:pPr>
              <a:buClrTx/>
            </a:pPr>
            <a:r>
              <a:rPr lang="en-US" sz="1500" dirty="0"/>
              <a:t>They were able to:</a:t>
            </a:r>
          </a:p>
          <a:p>
            <a:pPr lvl="1">
              <a:buClrTx/>
            </a:pPr>
            <a:r>
              <a:rPr lang="en-US" sz="1500" dirty="0"/>
              <a:t>Setup a Flywheel Dashboard, a web-based application that researchers can access from anywhere.</a:t>
            </a:r>
          </a:p>
          <a:p>
            <a:pPr lvl="1">
              <a:buClrTx/>
            </a:pPr>
            <a:r>
              <a:rPr lang="en-US" sz="1500" dirty="0"/>
              <a:t>Store data on the VM or in </a:t>
            </a:r>
            <a:r>
              <a:rPr lang="en-US" sz="1500" dirty="0" err="1"/>
              <a:t>PetaLibrary</a:t>
            </a:r>
            <a:r>
              <a:rPr lang="en-US" sz="1500" dirty="0"/>
              <a:t> or AWS</a:t>
            </a:r>
          </a:p>
          <a:p>
            <a:pPr lvl="1">
              <a:buClrTx/>
            </a:pPr>
            <a:r>
              <a:rPr lang="en-US" sz="1500" dirty="0"/>
              <a:t>Send jobs to the Alpine Supercomputer for faster processing</a:t>
            </a:r>
          </a:p>
        </p:txBody>
      </p:sp>
    </p:spTree>
    <p:extLst>
      <p:ext uri="{BB962C8B-B14F-4D97-AF65-F5344CB8AC3E}">
        <p14:creationId xmlns:p14="http://schemas.microsoft.com/office/powerpoint/2010/main" val="99640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idx="1"/>
          </p:nvPr>
        </p:nvSpPr>
        <p:spPr>
          <a:xfrm>
            <a:off x="1467828" y="2097741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Submit a proposal for your use case (email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 dirty="0"/>
              <a:t>)</a:t>
            </a:r>
            <a:endParaRPr dirty="0"/>
          </a:p>
          <a:p>
            <a:pPr marL="457200" lvl="0" indent="-29321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your </a:t>
            </a:r>
            <a:r>
              <a:rPr lang="en-US" dirty="0" err="1"/>
              <a:t>CUmulus</a:t>
            </a:r>
            <a:r>
              <a:rPr lang="en-US" dirty="0"/>
              <a:t> workflow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why your workflow is appropriate for </a:t>
            </a:r>
            <a:r>
              <a:rPr lang="en-US" dirty="0" err="1"/>
              <a:t>CUmulus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Estimate the resources you require:</a:t>
            </a:r>
            <a:endParaRPr dirty="0"/>
          </a:p>
          <a:p>
            <a:pPr marL="914400" lvl="1" indent="-3186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851"/>
              <a:buChar char="•"/>
            </a:pPr>
            <a:r>
              <a:rPr lang="en-US" dirty="0"/>
              <a:t>Operating System, CPU cores, Disk Space, Memory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is an </a:t>
            </a:r>
            <a:r>
              <a:rPr lang="en-US" i="1" dirty="0"/>
              <a:t>iterative process</a:t>
            </a:r>
            <a:r>
              <a:rPr lang="en-US" dirty="0"/>
              <a:t> where we work with you to make sure the request for resources fits your (and our) needs</a:t>
            </a:r>
            <a:endParaRPr dirty="0"/>
          </a:p>
          <a:p>
            <a:pPr marL="914400" lvl="0" indent="-36663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Learn more about the allocation request process at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https://www.colorado.edu/rc/userservices/allocations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Access to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Resources</a:t>
            </a:r>
            <a:endParaRPr dirty="0"/>
          </a:p>
        </p:txBody>
      </p:sp>
      <p:sp>
        <p:nvSpPr>
          <p:cNvPr id="239" name="Google Shape;239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There are 3 current authentication/login methods at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r>
              <a:rPr lang="en-US" sz="2400" dirty="0"/>
              <a:t>: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CU Boulder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CSU Fort Collins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XSEDE* (all other RMACC institutions)</a:t>
            </a:r>
            <a:endParaRPr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Create account: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https://portal.xsede.org/#/guest</a:t>
            </a:r>
            <a:r>
              <a:rPr lang="en-US" sz="2400" dirty="0"/>
              <a:t> </a:t>
            </a:r>
            <a:endParaRPr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Configure 2FA (Duo):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https://portal.xsede.org/mfa</a:t>
            </a:r>
            <a:r>
              <a:rPr lang="en-US" sz="2400" dirty="0"/>
              <a:t> </a:t>
            </a:r>
            <a:endParaRPr sz="2400" dirty="0"/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How to get access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Google Shape;279;p41">
            <a:extLst>
              <a:ext uri="{FF2B5EF4-FFF2-40B4-BE49-F238E27FC236}">
                <a16:creationId xmlns:a16="http://schemas.microsoft.com/office/drawing/2014/main" id="{BDC190AB-A6EA-3EA7-E28A-B5687FD642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19200" y="1791178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/>
              <a:t>Request a </a:t>
            </a:r>
            <a:r>
              <a:rPr lang="en-US" sz="2400" dirty="0" err="1"/>
              <a:t>CUmulus</a:t>
            </a:r>
            <a:r>
              <a:rPr lang="en-US" sz="2400" dirty="0"/>
              <a:t> application by contacting the CU RC help-desk: </a:t>
            </a:r>
            <a:r>
              <a:rPr lang="en-US" sz="2400" dirty="0">
                <a:hlinkClick r:id="rId3"/>
              </a:rPr>
              <a:t>rc-help@colorado.edu</a:t>
            </a:r>
            <a:endParaRPr lang="en-US" sz="2400" dirty="0"/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Once your application has been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accepted, manage your project at the CUmulus Web Portal.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Check out our documentation on example 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use cases and how to setup your instance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Visit all our </a:t>
            </a:r>
            <a:r>
              <a:rPr lang="en-US" sz="2400" b="0" i="0" u="none" strike="noStrike" dirty="0">
                <a:solidFill>
                  <a:srgbClr val="9B59B6"/>
                </a:solidFill>
                <a:effectLst/>
              </a:rPr>
              <a:t>CUmulus specific tutorials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 on the Research Computing GitHub for step-by-step examples.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36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 few questions for you:</a:t>
            </a:r>
            <a:endParaRPr dirty="0"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types of applications could you see your users building on </a:t>
            </a:r>
            <a:r>
              <a:rPr lang="en-US" sz="2800" dirty="0" err="1"/>
              <a:t>CUmulus</a:t>
            </a:r>
            <a:r>
              <a:rPr lang="en-US" sz="2800" dirty="0"/>
              <a:t>?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demand do you have for these types of persistent services?</a:t>
            </a:r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856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 dirty="0"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Contact: </a:t>
            </a:r>
            <a:r>
              <a:rPr lang="en-US" sz="2400" dirty="0">
                <a:hlinkClick r:id="rId3"/>
              </a:rPr>
              <a:t>anwi7603@colorado.edu</a:t>
            </a:r>
            <a:endParaRPr lang="en-US"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Help Desk: </a:t>
            </a:r>
            <a:r>
              <a:rPr lang="en-US" sz="24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400" u="sng" dirty="0">
              <a:solidFill>
                <a:srgbClr val="0070C0"/>
              </a:solidFill>
            </a:endParaRP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Hands-on with </a:t>
            </a:r>
            <a:r>
              <a:rPr lang="en-US" sz="2400" b="1" dirty="0" err="1">
                <a:solidFill>
                  <a:schemeClr val="tx1"/>
                </a:solidFill>
              </a:rPr>
              <a:t>CUmulus</a:t>
            </a:r>
            <a:r>
              <a:rPr lang="en-US" sz="2400" b="1" dirty="0">
                <a:solidFill>
                  <a:schemeClr val="tx1"/>
                </a:solidFill>
              </a:rPr>
              <a:t>: a free Research Cloud platform for RMACC</a:t>
            </a:r>
          </a:p>
          <a:p>
            <a:pPr marL="987552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90-minute session where we can all create an account and get hands-on with </a:t>
            </a:r>
            <a:r>
              <a:rPr lang="en-US" sz="2400" dirty="0" err="1">
                <a:solidFill>
                  <a:schemeClr val="tx1"/>
                </a:solidFill>
              </a:rPr>
              <a:t>CUmulus</a:t>
            </a:r>
            <a:endParaRPr lang="en-US" sz="2400" dirty="0">
              <a:solidFill>
                <a:schemeClr val="tx1"/>
              </a:solidFill>
            </a:endParaRPr>
          </a:p>
          <a:p>
            <a:pPr marL="987552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Wednesday, May 17, 1pm-2:30pm</a:t>
            </a: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</a:t>
            </a:r>
            <a:r>
              <a:rPr lang="en-US" sz="54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Andrew Wilson (CU Boulder Research Computing User Support)</a:t>
            </a:r>
            <a:endParaRPr sz="3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CU Boulder Research Computing Overview</a:t>
            </a:r>
          </a:p>
          <a:p>
            <a:pPr marL="457200" lvl="0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b="1" dirty="0"/>
              <a:t>What is </a:t>
            </a:r>
            <a:r>
              <a:rPr lang="en-US" sz="3200" b="1" dirty="0" err="1"/>
              <a:t>CUmulus</a:t>
            </a:r>
            <a:r>
              <a:rPr lang="en-US" sz="3200" b="1" dirty="0"/>
              <a:t>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3200" dirty="0"/>
              <a:t>What resources are available?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Who can use </a:t>
            </a:r>
            <a:r>
              <a:rPr lang="en-US" sz="3200" dirty="0" err="1"/>
              <a:t>CUmulus</a:t>
            </a:r>
            <a:r>
              <a:rPr lang="en-US" sz="3200" dirty="0"/>
              <a:t>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Example use cases</a:t>
            </a:r>
          </a:p>
          <a:p>
            <a:pPr marL="457200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How to access </a:t>
            </a:r>
            <a:r>
              <a:rPr lang="en-US" sz="3200" dirty="0" err="1"/>
              <a:t>CUmulus</a:t>
            </a:r>
            <a:endParaRPr lang="en-US" sz="32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idx="1"/>
          </p:nvPr>
        </p:nvSpPr>
        <p:spPr>
          <a:xfrm>
            <a:off x="1219200" y="183154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Provides Computing and Data Storage Beyond standard desktop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 Performance Computing (HCP), clusters include: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Alpine</a:t>
            </a:r>
            <a:endParaRPr sz="20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Blanca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Storage of Research Data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PetaLibrary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High-Speed Data Transfer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Globus Endpoint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Cloud Resources</a:t>
            </a:r>
            <a:endParaRPr b="1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 err="1"/>
              <a:t>CUmulus</a:t>
            </a:r>
            <a:r>
              <a:rPr lang="en-US" sz="2000" b="1" dirty="0"/>
              <a:t> (On-premise Cloud)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Cloud Foundations (Commercial Cloud)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Secure Cloud Resources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lin Gothic Book" panose="020B0503020102020204" pitchFamily="34" charset="0"/>
              <a:buChar char="•"/>
            </a:pPr>
            <a:r>
              <a:rPr lang="en-US" dirty="0"/>
              <a:t>Consulting in Computational Science and Data Management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20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69682" y="0"/>
            <a:ext cx="4166478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 lang="en-US" dirty="0"/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6D858EA4-71A1-447A-CE4F-A319A5CF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725" y="79944"/>
            <a:ext cx="5180435" cy="670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idx="1"/>
          </p:nvPr>
        </p:nvSpPr>
        <p:spPr>
          <a:xfrm>
            <a:off x="1371600" y="200910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 err="1"/>
              <a:t>CUmulus</a:t>
            </a:r>
            <a:r>
              <a:rPr lang="en-US" sz="2400" dirty="0"/>
              <a:t> is CU Research Computing's free-to-use on-premise cloud service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Supports cases not well-suited for HPC such as: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Research-Oriented Web Servers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Databases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Long-Running Services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 Hubs (</a:t>
            </a:r>
            <a:r>
              <a:rPr lang="en-US" sz="2400" dirty="0" err="1"/>
              <a:t>Jupyterhub</a:t>
            </a:r>
            <a:r>
              <a:rPr lang="en-US" sz="2400" dirty="0"/>
              <a:t>, RStudio Server,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Provides users with persistent or ongoing availability by allocating logically isolated section of the cloud</a:t>
            </a:r>
            <a:endParaRPr sz="2400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get your own virtual environment </a:t>
            </a:r>
            <a:r>
              <a:rPr lang="en-US" sz="2400" u="sng" dirty="0"/>
              <a:t>for experimentation</a:t>
            </a:r>
            <a:r>
              <a:rPr lang="en-US" sz="2400" dirty="0"/>
              <a:t> - an environment that can be easily created/tested/removed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 (you’re in control!)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Interface w/ other CURC services: Blanca, Alpine, </a:t>
            </a:r>
            <a:r>
              <a:rPr lang="en-US" sz="2400" dirty="0" err="1"/>
              <a:t>PetaLibrary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request specific resources (CPU, storage, memory) and can set up persistent storage</a:t>
            </a:r>
            <a:endParaRPr sz="2400"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resources do we have available?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Intel Hardware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264 Physical Cores, 528 with Hyper Threading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4GB RAM per core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101.3 TiB of Object-Oriented Storage (SSD)</a:t>
            </a:r>
            <a:endParaRPr sz="2400"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60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10532983" cy="1289714"/>
          </a:xfrm>
        </p:spPr>
        <p:txBody>
          <a:bodyPr/>
          <a:lstStyle/>
          <a:p>
            <a:r>
              <a:rPr lang="en-US" dirty="0"/>
              <a:t>Example Use Case: Persistent Data Mining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088" y="1569493"/>
            <a:ext cx="10217511" cy="39255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use online text database to train novel search algorithm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Persistent Querying of an online text database 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their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data stream that queries data from Reddit at specified times of the day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  <a:p>
            <a:pPr lvl="1"/>
            <a:r>
              <a:rPr lang="en-US" sz="2400" dirty="0"/>
              <a:t>Test and develop their novel search mechanism</a:t>
            </a:r>
          </a:p>
        </p:txBody>
      </p:sp>
    </p:spTree>
    <p:extLst>
      <p:ext uri="{BB962C8B-B14F-4D97-AF65-F5344CB8AC3E}">
        <p14:creationId xmlns:p14="http://schemas.microsoft.com/office/powerpoint/2010/main" val="41692851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5E11D-1BAF-4983-9D13-527006736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627A40-C571-43D1-9D84-0FADF8513DC6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3.xml><?xml version="1.0" encoding="utf-8"?>
<ds:datastoreItem xmlns:ds="http://schemas.openxmlformats.org/officeDocument/2006/customXml" ds:itemID="{F06ADB1D-9104-4483-83F5-19A7CE3C0A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60111</TotalTime>
  <Words>1047</Words>
  <Application>Microsoft Macintosh PowerPoint</Application>
  <PresentationFormat>Widescreen</PresentationFormat>
  <Paragraphs>147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 Neue Light</vt:lpstr>
      <vt:lpstr>Arial</vt:lpstr>
      <vt:lpstr>Franklin Gothic Book</vt:lpstr>
      <vt:lpstr>Arial Black</vt:lpstr>
      <vt:lpstr>Calibri</vt:lpstr>
      <vt:lpstr>Helvetica Neue</vt:lpstr>
      <vt:lpstr>Crop</vt:lpstr>
      <vt:lpstr>Intro to CUmulus: a free Research Cloud platform for RMACC</vt:lpstr>
      <vt:lpstr>Intro to CUmulus</vt:lpstr>
      <vt:lpstr>Outline</vt:lpstr>
      <vt:lpstr>CU Research Computing Overview</vt:lpstr>
      <vt:lpstr>CU Research Computing Overview</vt:lpstr>
      <vt:lpstr>What is CUmulus?</vt:lpstr>
      <vt:lpstr>What is CUmulus?</vt:lpstr>
      <vt:lpstr>What resources do we have available?</vt:lpstr>
      <vt:lpstr>Example Use Case: Persistent Data Mining </vt:lpstr>
      <vt:lpstr>Example Use Case: Open Access Research Tool </vt:lpstr>
      <vt:lpstr>Example Use Case: Galaxy Server </vt:lpstr>
      <vt:lpstr>Example Use Case: Flywheel Project</vt:lpstr>
      <vt:lpstr>CUmulus Access</vt:lpstr>
      <vt:lpstr>CUmulus Access and Allocation</vt:lpstr>
      <vt:lpstr>Access to CUmulus Resources</vt:lpstr>
      <vt:lpstr>How to get access</vt:lpstr>
      <vt:lpstr>A few questions for you: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Clearing the Fog! Getting Started on Cumulus: a Near to the Ground On Campus Cloud Solution</dc:title>
  <cp:lastModifiedBy>Andrew Wilson</cp:lastModifiedBy>
  <cp:revision>80</cp:revision>
  <dcterms:modified xsi:type="dcterms:W3CDTF">2023-05-11T16:49:17Z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